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2"/>
  </p:sldIdLst>
  <p:sldSz cx="10058400" cy="7772400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B78E"/>
    <a:srgbClr val="C5BD97"/>
    <a:srgbClr val="CFC9A9"/>
    <a:srgbClr val="C1B991"/>
    <a:srgbClr val="C4BD97"/>
    <a:srgbClr val="800000"/>
    <a:srgbClr val="680000"/>
    <a:srgbClr val="4C4B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1332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CB78E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CB78E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CB78E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047538" cy="77693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6858"/>
            <a:ext cx="10058400" cy="821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CB78E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390" y="0"/>
            <a:ext cx="10058400" cy="958418"/>
          </a:xfrm>
          <a:prstGeom prst="rect">
            <a:avLst/>
          </a:prstGeom>
          <a:solidFill>
            <a:srgbClr val="4C4B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1155" y="183528"/>
            <a:ext cx="7735734" cy="566822"/>
          </a:xfrm>
          <a:prstGeom prst="rect">
            <a:avLst/>
          </a:prstGeom>
          <a:effectLst/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 smtClean="0">
                <a:solidFill>
                  <a:srgbClr val="FFFFFF"/>
                </a:solidFill>
              </a:rPr>
              <a:t>“</a:t>
            </a:r>
            <a:r>
              <a:rPr lang="en-US" spc="-5" dirty="0" smtClean="0">
                <a:solidFill>
                  <a:srgbClr val="FFFFFF"/>
                </a:solidFill>
                <a:effectLst/>
              </a:rPr>
              <a:t>THE BEAST</a:t>
            </a:r>
            <a:r>
              <a:rPr lang="en-US" spc="-5" dirty="0" smtClean="0">
                <a:solidFill>
                  <a:srgbClr val="FFFFFF"/>
                </a:solidFill>
              </a:rPr>
              <a:t>”</a:t>
            </a:r>
            <a:r>
              <a:rPr lang="en-US" spc="-5" dirty="0" smtClean="0">
                <a:solidFill>
                  <a:srgbClr val="FFFFFF"/>
                </a:solidFill>
                <a:effectLst/>
              </a:rPr>
              <a:t> BATTLE RHYTHM</a:t>
            </a:r>
            <a:endParaRPr spc="-5" dirty="0">
              <a:solidFill>
                <a:srgbClr val="FFFFFF"/>
              </a:solidFill>
              <a:effectLst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710044" y="3442853"/>
            <a:ext cx="4246249" cy="3962399"/>
          </a:xfrm>
          <a:prstGeom prst="rect">
            <a:avLst/>
          </a:prstGeom>
          <a:solidFill>
            <a:srgbClr val="CCB78E">
              <a:alpha val="50000"/>
            </a:srgbClr>
          </a:solidFill>
          <a:ln w="28575">
            <a:solidFill>
              <a:schemeClr val="tx1"/>
            </a:solidFill>
          </a:ln>
        </p:spPr>
        <p:txBody>
          <a:bodyPr vert="horz" lIns="182880" tIns="73152" rIns="73152" bIns="91440" rtlCol="0" anchor="ctr">
            <a:noAutofit/>
          </a:bodyPr>
          <a:lstStyle>
            <a:lvl1pPr marL="380972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667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990528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401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600079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133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2057248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666801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3352551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3962105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4571660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5181212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0"/>
              </a:spcAft>
              <a:buFont typeface="Arial"/>
              <a:buNone/>
            </a:pPr>
            <a:r>
              <a:rPr lang="en-US" sz="2000" b="1" u="sng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Bi-Monthly</a:t>
            </a: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: </a:t>
            </a:r>
            <a:r>
              <a:rPr lang="en-US" sz="1800" i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Oct, Dec, Feb, Apr, Jun, Aug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“Top-5” Priority Training</a:t>
            </a:r>
          </a:p>
          <a:p>
            <a:pPr marL="62865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2nd Thurs, Little Hall, 0800 - 1600</a:t>
            </a:r>
          </a:p>
          <a:p>
            <a:pPr marL="971550" lvl="3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0800-0900 PAC</a:t>
            </a:r>
          </a:p>
          <a:p>
            <a:pPr marL="971550" lvl="3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0900-1000 Safety </a:t>
            </a:r>
          </a:p>
          <a:p>
            <a:pPr marL="971550" lvl="3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1000-1100 SAPR (Officer &amp; SNCO)</a:t>
            </a:r>
          </a:p>
          <a:p>
            <a:pPr marL="971550" lvl="3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1300-1600 UMAPIT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Step-Up </a:t>
            </a:r>
            <a:r>
              <a:rPr lang="en-US" sz="18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(E3 &amp; Below)</a:t>
            </a:r>
            <a:endParaRPr lang="en-US" sz="2000" b="1" dirty="0" smtClean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741362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3rd Thurs, 0900-1030, </a:t>
            </a:r>
            <a:r>
              <a:rPr lang="en-US" sz="1600" dirty="0" err="1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Bn</a:t>
            </a: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 Classroom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Take a Stand </a:t>
            </a:r>
            <a:r>
              <a:rPr lang="en-US" sz="18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(NCOs)</a:t>
            </a:r>
            <a:endParaRPr lang="en-US" sz="2000" b="1" dirty="0" smtClean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741362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3rd Thurs, 1030-1200, </a:t>
            </a:r>
            <a:r>
              <a:rPr lang="en-US" sz="1600" dirty="0" err="1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Bn</a:t>
            </a: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 Classroom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sng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Bi-Monthly</a:t>
            </a:r>
            <a:r>
              <a:rPr lang="en-US" sz="2000" b="1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: </a:t>
            </a:r>
            <a:r>
              <a:rPr lang="en-US" sz="1800" i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Nov, Jan, Mar, May, Jul, Sep </a:t>
            </a:r>
            <a:endParaRPr lang="en-US" sz="1800" b="1" dirty="0" smtClean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Medical </a:t>
            </a:r>
            <a:r>
              <a:rPr lang="en-US" sz="2000" b="1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Readiness “Rodeo</a:t>
            </a: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”</a:t>
            </a:r>
            <a:endParaRPr lang="en-US" sz="1600" b="1" dirty="0" smtClean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692150" lvl="1" indent="-236538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3rd Wed, </a:t>
            </a:r>
            <a:r>
              <a:rPr lang="en-US" sz="1600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0730-1400, NHCQ</a:t>
            </a:r>
            <a:endParaRPr lang="en-US" sz="1866" dirty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162632" y="1245753"/>
            <a:ext cx="4246249" cy="2020164"/>
          </a:xfrm>
          <a:prstGeom prst="rect">
            <a:avLst/>
          </a:prstGeom>
          <a:solidFill>
            <a:srgbClr val="CCB78E">
              <a:alpha val="50196"/>
            </a:srgbClr>
          </a:solidFill>
          <a:ln w="28575">
            <a:solidFill>
              <a:schemeClr val="tx1"/>
            </a:solidFill>
          </a:ln>
        </p:spPr>
        <p:txBody>
          <a:bodyPr vert="horz" lIns="182880" tIns="45720" rIns="73152" bIns="91440" rtlCol="0" anchor="ctr">
            <a:noAutofit/>
          </a:bodyPr>
          <a:lstStyle>
            <a:lvl1pPr marL="380972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667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990528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401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600079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133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2057248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666801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3352551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3962105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4571660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5181212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0"/>
              </a:spcAft>
              <a:buFont typeface="Arial"/>
              <a:buNone/>
            </a:pPr>
            <a:r>
              <a:rPr lang="en-US" sz="2000" b="1" u="sng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Quarterly</a:t>
            </a:r>
            <a:endParaRPr lang="en-US" sz="2000" b="1" dirty="0" smtClean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346075" indent="-234950">
              <a:spcBef>
                <a:spcPts val="30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Weapons Fam. &amp; Live Fire Range</a:t>
            </a:r>
          </a:p>
          <a:p>
            <a:pPr marL="346075" indent="-234950">
              <a:spcBef>
                <a:spcPts val="30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Lance Corporal’s Seminar</a:t>
            </a:r>
          </a:p>
          <a:p>
            <a:pPr marL="346075" indent="-234950">
              <a:spcBef>
                <a:spcPts val="30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Corporal’s Course</a:t>
            </a:r>
          </a:p>
          <a:p>
            <a:pPr marL="346075" indent="-234950">
              <a:spcBef>
                <a:spcPts val="30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PME Series (Officer &amp; SNCO)</a:t>
            </a:r>
          </a:p>
          <a:p>
            <a:pPr marL="346075" indent="-234950">
              <a:spcBef>
                <a:spcPts val="30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PME Trips (Sergeants &amp; Below)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162633" y="3442853"/>
            <a:ext cx="4246249" cy="3962399"/>
          </a:xfrm>
          <a:prstGeom prst="rect">
            <a:avLst/>
          </a:prstGeom>
          <a:solidFill>
            <a:srgbClr val="CCB78E">
              <a:alpha val="50000"/>
            </a:srgbClr>
          </a:solidFill>
          <a:ln w="28575">
            <a:solidFill>
              <a:schemeClr val="tx1"/>
            </a:solidFill>
          </a:ln>
        </p:spPr>
        <p:txBody>
          <a:bodyPr vert="horz" lIns="182880" tIns="45720" rIns="73152" bIns="45720" rtlCol="0" anchor="ctr">
            <a:noAutofit/>
          </a:bodyPr>
          <a:lstStyle>
            <a:lvl1pPr marL="380972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667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990528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401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600079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133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2057248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666801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3352551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3962105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4571660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5181212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0"/>
              </a:spcAft>
              <a:buFont typeface="Arial"/>
              <a:buNone/>
            </a:pPr>
            <a:r>
              <a:rPr lang="en-US" sz="2200" b="1" u="sng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Annual</a:t>
            </a:r>
            <a:endParaRPr lang="en-US" sz="2200" b="1" dirty="0" smtClean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Birthday </a:t>
            </a: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Run, </a:t>
            </a:r>
            <a:r>
              <a:rPr lang="en-US" sz="2000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November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8-10</a:t>
            </a:r>
            <a:endParaRPr lang="en-US" sz="2000" dirty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6-Mile </a:t>
            </a: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Hike,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December 18</a:t>
            </a:r>
            <a:endParaRPr lang="en-US" sz="2000" dirty="0">
              <a:solidFill>
                <a:schemeClr val="tx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Back in the Saddle,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January 14</a:t>
            </a: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Squad Competition,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March 12</a:t>
            </a: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Warrior Night,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April 22</a:t>
            </a: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Field Meet,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May 21</a:t>
            </a: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101 Days of Summer,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May 13</a:t>
            </a:r>
          </a:p>
          <a:p>
            <a:pPr marL="346075" indent="-234950">
              <a:spcBef>
                <a:spcPts val="60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Family Beast Bash, </a:t>
            </a:r>
            <a:r>
              <a:rPr lang="en-US" sz="20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June 11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722744" y="1245753"/>
            <a:ext cx="4246250" cy="2020164"/>
          </a:xfrm>
          <a:prstGeom prst="rect">
            <a:avLst/>
          </a:prstGeom>
          <a:solidFill>
            <a:srgbClr val="CCB78E">
              <a:alpha val="50000"/>
            </a:srgbClr>
          </a:solidFill>
          <a:ln w="28575">
            <a:solidFill>
              <a:schemeClr val="tx1"/>
            </a:solidFill>
          </a:ln>
        </p:spPr>
        <p:txBody>
          <a:bodyPr vert="horz" lIns="182880" tIns="45720" rIns="45720" bIns="91440" rtlCol="0" anchor="ctr">
            <a:noAutofit/>
          </a:bodyPr>
          <a:lstStyle>
            <a:lvl1pPr marL="380972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667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990528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401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600079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133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2057248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666801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3352551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3962105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4571660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5181212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2000" b="1" u="sng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Recurring</a:t>
            </a:r>
            <a:endParaRPr lang="en-US" sz="2000" u="sng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PFT / CFT	</a:t>
            </a:r>
          </a:p>
          <a:p>
            <a:pPr marL="62865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Every Tuesday</a:t>
            </a:r>
          </a:p>
          <a:p>
            <a:pPr marL="62865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PFT @ Yale Hall, CFT @ Butler Field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Annual Rifle Training </a:t>
            </a:r>
            <a:r>
              <a:rPr lang="en-US" sz="1800" i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(6 </a:t>
            </a:r>
            <a:r>
              <a:rPr lang="en-US" sz="1800" i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Details)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Annual Pistol Training </a:t>
            </a:r>
            <a:r>
              <a:rPr lang="en-US" sz="1800" i="1" dirty="0" smtClean="0">
                <a:solidFill>
                  <a:schemeClr val="tx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(7 Details)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2882400" y="7467600"/>
            <a:ext cx="4625775" cy="235686"/>
          </a:xfrm>
          <a:prstGeom prst="rect">
            <a:avLst/>
          </a:prstGeom>
          <a:solidFill>
            <a:srgbClr val="4C4B48"/>
          </a:solidFill>
          <a:ln w="28575">
            <a:solidFill>
              <a:srgbClr val="68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80972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667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990528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401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600079" indent="-380972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2133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2057248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666801" indent="-228584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868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3352551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3962105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4571660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5181212" indent="-304780" algn="l" defTabSz="609556" rtl="0" eaLnBrk="1" latinLnBrk="0" hangingPunct="1">
              <a:spcBef>
                <a:spcPct val="20000"/>
              </a:spcBef>
              <a:spcAft>
                <a:spcPts val="801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400" b="1" dirty="0" smtClean="0">
                <a:solidFill>
                  <a:schemeClr val="bg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QUESTIONS? Call Your Company Office or the Battalion S-3</a:t>
            </a:r>
            <a:endParaRPr lang="en-US" sz="1400" b="1" dirty="0">
              <a:solidFill>
                <a:schemeClr val="bg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-20782" y="958418"/>
            <a:ext cx="10058401" cy="0"/>
          </a:xfrm>
          <a:prstGeom prst="line">
            <a:avLst/>
          </a:prstGeom>
          <a:ln w="76200">
            <a:solidFill>
              <a:srgbClr val="68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object 6"/>
          <p:cNvSpPr/>
          <p:nvPr/>
        </p:nvSpPr>
        <p:spPr>
          <a:xfrm>
            <a:off x="116201" y="126531"/>
            <a:ext cx="1126484" cy="16368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908753" y="7422434"/>
            <a:ext cx="118494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971800" algn="ctr"/>
                <a:tab pos="5943600" algn="r"/>
              </a:tabLst>
            </a:pPr>
            <a:r>
              <a:rPr lang="en-US" sz="100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Enclosure </a:t>
            </a:r>
            <a:r>
              <a:rPr lang="en-US" sz="100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92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3145</TotalTime>
  <Words>213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Lucida Sans</vt:lpstr>
      <vt:lpstr>Times New Roman</vt:lpstr>
      <vt:lpstr>Wingdings</vt:lpstr>
      <vt:lpstr>Office Theme</vt:lpstr>
      <vt:lpstr>“THE BEAST” BATTLE RHYTHM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HQ_BN_Slide_Edits</dc:title>
  <dc:creator>Miller Capt Adam C</dc:creator>
  <cp:lastModifiedBy>Menezes 1stLt Patrick J</cp:lastModifiedBy>
  <cp:revision>41</cp:revision>
  <cp:lastPrinted>2020-10-07T16:01:22Z</cp:lastPrinted>
  <dcterms:created xsi:type="dcterms:W3CDTF">2020-08-25T17:13:14Z</dcterms:created>
  <dcterms:modified xsi:type="dcterms:W3CDTF">2020-10-08T14:32:50Z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2020-08-25T00:00:00Z</vt:filetime>
  </property>
  <property fmtid="{D5CDD505-2E9C-101B-9397-08002B2CF9AE}" pid="3" name="Creator">
    <vt:lpwstr>Adobe Illustrator 24.2 (Windows)</vt:lpwstr>
  </property>
  <property fmtid="{D5CDD505-2E9C-101B-9397-08002B2CF9AE}" pid="4" name="LastSaved">
    <vt:filetime>2020-08-25T00:00:00Z</vt:filetime>
  </property>
</Properties>
</file>